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8" r:id="rId3"/>
    <p:sldId id="257" r:id="rId4"/>
    <p:sldId id="263" r:id="rId5"/>
    <p:sldId id="260" r:id="rId6"/>
    <p:sldId id="264" r:id="rId7"/>
    <p:sldId id="261" r:id="rId8"/>
    <p:sldId id="268" r:id="rId9"/>
    <p:sldId id="272" r:id="rId10"/>
    <p:sldId id="274" r:id="rId11"/>
    <p:sldId id="27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  <a:srgbClr val="0066FF"/>
    <a:srgbClr val="91C937"/>
    <a:srgbClr val="92B5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93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92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24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6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212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6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78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97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0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6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695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B68FB-91EC-40E5-B21C-51B4BDE394F5}" type="datetimeFigureOut">
              <a:rPr lang="en-US" smtClean="0"/>
              <a:t>11/3/2017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0097B-2AD7-45C3-BDA1-63B7CE4BC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13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jpeg"/><Relationship Id="rId10" Type="http://schemas.openxmlformats.org/officeDocument/2006/relationships/image" Target="../media/image9.png"/><Relationship Id="rId4" Type="http://schemas.openxmlformats.org/officeDocument/2006/relationships/image" Target="../media/image19.jpeg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openxmlformats.org/officeDocument/2006/relationships/image" Target="../media/image9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859340"/>
            <a:ext cx="9144000" cy="2766774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68940" y="5562600"/>
            <a:ext cx="8610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aseline="30000" dirty="0" smtClean="0"/>
              <a:t>1</a:t>
            </a:r>
            <a:r>
              <a:rPr lang="en-US" dirty="0" smtClean="0"/>
              <a:t> </a:t>
            </a:r>
            <a:r>
              <a:rPr lang="en-US" dirty="0"/>
              <a:t>United States Fish and Wildlife Service, Northeast Fishery Center, Lamar, PA 16823</a:t>
            </a:r>
          </a:p>
          <a:p>
            <a:r>
              <a:rPr lang="en-US" baseline="30000" dirty="0"/>
              <a:t>2</a:t>
            </a:r>
            <a:r>
              <a:rPr lang="en-US" dirty="0"/>
              <a:t> Pennsylvania State University, Department of Biochemistry and Molecular Biology, University Park, PA 16802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52400"/>
            <a:ext cx="815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Enhancing bioinformatics capacity within the United States Fish and Wildlife Service through university partnership</a:t>
            </a:r>
            <a:endParaRPr lang="en-US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685800" y="4702314"/>
            <a:ext cx="746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Aaron Maloy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, </a:t>
            </a:r>
            <a:r>
              <a:rPr lang="en-US" sz="2000" dirty="0" err="1" smtClean="0"/>
              <a:t>Istvan</a:t>
            </a:r>
            <a:r>
              <a:rPr lang="en-US" sz="2000" dirty="0" smtClean="0"/>
              <a:t> Albert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, </a:t>
            </a:r>
            <a:r>
              <a:rPr lang="en-US" sz="2000" dirty="0" err="1" smtClean="0"/>
              <a:t>Aswathy</a:t>
            </a:r>
            <a:r>
              <a:rPr lang="en-US" sz="2000" dirty="0" smtClean="0"/>
              <a:t> Sebastian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, </a:t>
            </a:r>
          </a:p>
          <a:p>
            <a:pPr algn="ctr"/>
            <a:r>
              <a:rPr lang="en-US" sz="2000" dirty="0" err="1" smtClean="0"/>
              <a:t>Natay</a:t>
            </a:r>
            <a:r>
              <a:rPr lang="en-US" sz="2000" dirty="0" smtClean="0"/>
              <a:t> </a:t>
            </a:r>
            <a:r>
              <a:rPr lang="en-US" sz="2000" dirty="0" err="1" smtClean="0"/>
              <a:t>Berhanu</a:t>
            </a:r>
            <a:r>
              <a:rPr lang="en-US" sz="2000" dirty="0" smtClean="0"/>
              <a:t> Aberra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, Christopher Rees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, Meredith Bartron</a:t>
            </a:r>
            <a:r>
              <a:rPr lang="en-US" sz="2000" baseline="30000" dirty="0" smtClean="0"/>
              <a:t>1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09800"/>
            <a:ext cx="3935910" cy="2238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Image result for psu log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4" t="12552" r="9778" b="17795"/>
          <a:stretch/>
        </p:blipFill>
        <p:spPr bwMode="auto">
          <a:xfrm>
            <a:off x="4343400" y="2425780"/>
            <a:ext cx="4177544" cy="16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6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6" t="7339" r="59572" b="5008"/>
          <a:stretch/>
        </p:blipFill>
        <p:spPr bwMode="auto">
          <a:xfrm>
            <a:off x="853454" y="740146"/>
            <a:ext cx="7420814" cy="581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150197" y="89336"/>
            <a:ext cx="541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https://www.metabarcode.com/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7" t="6132" r="59715" b="26475"/>
          <a:stretch/>
        </p:blipFill>
        <p:spPr bwMode="auto">
          <a:xfrm>
            <a:off x="173426" y="801461"/>
            <a:ext cx="8816751" cy="5476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7" t="6617" r="59824" b="4408"/>
          <a:stretch/>
        </p:blipFill>
        <p:spPr bwMode="auto">
          <a:xfrm>
            <a:off x="965804" y="801461"/>
            <a:ext cx="7219128" cy="584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8" t="6097" r="66419" b="3704"/>
          <a:stretch/>
        </p:blipFill>
        <p:spPr bwMode="auto">
          <a:xfrm>
            <a:off x="2438400" y="740146"/>
            <a:ext cx="4267200" cy="598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2" t="5852" r="60069" b="8223"/>
          <a:stretch/>
        </p:blipFill>
        <p:spPr bwMode="auto">
          <a:xfrm>
            <a:off x="1039378" y="785029"/>
            <a:ext cx="7155325" cy="5768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6" r="66879" b="6390"/>
          <a:stretch/>
        </p:blipFill>
        <p:spPr bwMode="auto">
          <a:xfrm>
            <a:off x="511230" y="740146"/>
            <a:ext cx="8083604" cy="5957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2" t="5852" r="60069" b="8223"/>
          <a:stretch/>
        </p:blipFill>
        <p:spPr bwMode="auto">
          <a:xfrm>
            <a:off x="837985" y="740146"/>
            <a:ext cx="7430093" cy="5989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t="6373" r="67025" b="4672"/>
          <a:stretch/>
        </p:blipFill>
        <p:spPr bwMode="auto">
          <a:xfrm>
            <a:off x="2457277" y="628880"/>
            <a:ext cx="4191508" cy="608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74" y="92296"/>
            <a:ext cx="1425126" cy="81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625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P:\Pictures\Fish on station\P40200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17254" y="1055132"/>
            <a:ext cx="9161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33CC"/>
                </a:solidFill>
              </a:rPr>
              <a:t>Thank You</a:t>
            </a:r>
            <a:endParaRPr lang="en-US" sz="5400" dirty="0">
              <a:solidFill>
                <a:srgbClr val="0033CC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98" y="5943600"/>
            <a:ext cx="1564893" cy="88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0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0" t="21910" r="59778" b="25065"/>
          <a:stretch/>
        </p:blipFill>
        <p:spPr bwMode="auto">
          <a:xfrm>
            <a:off x="70403" y="923516"/>
            <a:ext cx="9002665" cy="573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7144" y="152400"/>
            <a:ext cx="8347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The Northeast Fishery Center (NEFC)</a:t>
            </a:r>
            <a:endParaRPr lang="en-US" sz="36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4624952" y="998346"/>
            <a:ext cx="4469682" cy="1794014"/>
            <a:chOff x="178518" y="2915358"/>
            <a:chExt cx="4469682" cy="1794014"/>
          </a:xfrm>
        </p:grpSpPr>
        <p:pic>
          <p:nvPicPr>
            <p:cNvPr id="6" name="Picture 3" descr="P:\Pictures\Facility_3\P4250014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8518" y="2915358"/>
              <a:ext cx="4343400" cy="1785388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304800" y="4340040"/>
              <a:ext cx="434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Hatchery Operations &amp; Research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624951" y="987635"/>
            <a:ext cx="4343400" cy="1826291"/>
            <a:chOff x="4724400" y="1870871"/>
            <a:chExt cx="4343400" cy="1826291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24400" y="1870871"/>
              <a:ext cx="4343400" cy="1826291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4800600" y="3326427"/>
              <a:ext cx="19409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Public Outreach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624951" y="986986"/>
            <a:ext cx="4343401" cy="1779921"/>
            <a:chOff x="126758" y="4849479"/>
            <a:chExt cx="4343401" cy="1779921"/>
          </a:xfrm>
        </p:grpSpPr>
        <p:pic>
          <p:nvPicPr>
            <p:cNvPr id="12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26758" y="4849479"/>
              <a:ext cx="4343401" cy="1779921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228600" y="6248400"/>
              <a:ext cx="365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Population Dynamics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636452" y="991157"/>
            <a:ext cx="4343400" cy="1808107"/>
            <a:chOff x="4495800" y="1593008"/>
            <a:chExt cx="4343400" cy="1808107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495800" y="1593008"/>
              <a:ext cx="4343400" cy="1794014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4612551" y="3031783"/>
              <a:ext cx="2149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Fish Health Unit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557615" y="991157"/>
            <a:ext cx="4410737" cy="1844718"/>
            <a:chOff x="-1582949" y="2722506"/>
            <a:chExt cx="4410737" cy="1844718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1515612" y="2722506"/>
              <a:ext cx="4343400" cy="1793936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-1582949" y="4197892"/>
              <a:ext cx="39767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Conservation Genetics Laboratory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886201" y="5791200"/>
            <a:ext cx="5091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Center Director: Dr. Mike Millard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Fish Technology Chief: Dr. Meredith </a:t>
            </a:r>
            <a:r>
              <a:rPr lang="en-US" sz="2000" b="1" dirty="0" err="1" smtClean="0">
                <a:solidFill>
                  <a:schemeClr val="bg1"/>
                </a:solidFill>
              </a:rPr>
              <a:t>Bartron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7144" y="1009710"/>
            <a:ext cx="2632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Lamar, Pennsylvania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942" y="70329"/>
            <a:ext cx="1425126" cy="81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88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87144" y="152400"/>
            <a:ext cx="7585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Conservation Genetics Lab at the NEFC</a:t>
            </a:r>
            <a:endParaRPr lang="en-US" sz="3600" dirty="0"/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020" y="106160"/>
            <a:ext cx="1693105" cy="96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28600" y="838200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Population Genetics (microsatellite analysis)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1295400"/>
            <a:ext cx="3733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 smtClean="0"/>
              <a:t>Broodstock</a:t>
            </a:r>
            <a:r>
              <a:rPr lang="en-US" sz="2000" dirty="0" smtClean="0"/>
              <a:t> management 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Atlantic Salmon</a:t>
            </a:r>
          </a:p>
          <a:p>
            <a:pPr marL="800100" lvl="1" indent="-342900">
              <a:buFontTx/>
              <a:buChar char="-"/>
            </a:pPr>
            <a:r>
              <a:rPr lang="en-US" sz="2000" dirty="0" smtClean="0"/>
              <a:t>Pallid Sturgeon 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Assess population structure</a:t>
            </a:r>
          </a:p>
          <a:p>
            <a:pPr marL="742950" lvl="1" indent="-285750">
              <a:buFontTx/>
              <a:buChar char="-"/>
            </a:pPr>
            <a:r>
              <a:rPr lang="en-US" sz="2000" dirty="0" smtClean="0"/>
              <a:t> Brook Trout</a:t>
            </a:r>
          </a:p>
          <a:p>
            <a:pPr marL="742950" lvl="1" indent="-285750">
              <a:buFontTx/>
              <a:buChar char="-"/>
            </a:pPr>
            <a:r>
              <a:rPr lang="en-US" sz="2000" dirty="0" smtClean="0"/>
              <a:t> Lake Sturgeon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28" y="4824415"/>
            <a:ext cx="8809037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25607"/>
            <a:ext cx="3733800" cy="3487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81000" y="4313881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Population structure of book trout in western New York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7404340" y="2597877"/>
            <a:ext cx="498025" cy="381001"/>
          </a:xfrm>
          <a:prstGeom prst="ellipse">
            <a:avLst/>
          </a:prstGeom>
          <a:noFill/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239000" y="1299865"/>
            <a:ext cx="1066800" cy="1290936"/>
          </a:xfrm>
          <a:prstGeom prst="ellipse">
            <a:avLst/>
          </a:prstGeom>
          <a:noFill/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18893960">
            <a:off x="5259020" y="1534202"/>
            <a:ext cx="952500" cy="1905000"/>
          </a:xfrm>
          <a:prstGeom prst="ellipse">
            <a:avLst/>
          </a:prstGeom>
          <a:noFill/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5820194" y="1945332"/>
            <a:ext cx="1066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Allegheny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7996687" y="1945333"/>
            <a:ext cx="9144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Genesee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7539487" y="2915564"/>
            <a:ext cx="1371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Susquehanna</a:t>
            </a:r>
            <a:endParaRPr lang="en-US" sz="1400" dirty="0"/>
          </a:p>
        </p:txBody>
      </p:sp>
      <p:pic>
        <p:nvPicPr>
          <p:cNvPr id="8194" name="Picture 2" descr="Related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704" y="3175043"/>
            <a:ext cx="3124200" cy="119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75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06" y="152400"/>
            <a:ext cx="7815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Conservation Genetics Lab at the NEFC</a:t>
            </a:r>
            <a:endParaRPr lang="en-US" sz="36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75313"/>
            <a:ext cx="2079625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" y="872065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Molecular Ecology (qPCR and NGS)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38982" y="1375810"/>
            <a:ext cx="73286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Early detection of invasive species</a:t>
            </a:r>
            <a:endParaRPr lang="en-US" dirty="0"/>
          </a:p>
          <a:p>
            <a:pPr lvl="1"/>
            <a:r>
              <a:rPr lang="en-US" dirty="0" smtClean="0"/>
              <a:t>- Round Goby</a:t>
            </a:r>
          </a:p>
          <a:p>
            <a:pPr lvl="1"/>
            <a:r>
              <a:rPr lang="en-US" dirty="0" smtClean="0"/>
              <a:t>- Northern Snakehead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Detection of </a:t>
            </a:r>
            <a:r>
              <a:rPr lang="en-US" dirty="0"/>
              <a:t>T</a:t>
            </a:r>
            <a:r>
              <a:rPr lang="en-US" dirty="0" smtClean="0"/>
              <a:t> &amp; E or rare species</a:t>
            </a:r>
          </a:p>
          <a:p>
            <a:pPr lvl="1"/>
            <a:r>
              <a:rPr lang="en-US" dirty="0" smtClean="0"/>
              <a:t>- Dwarf Wedge Mussel</a:t>
            </a:r>
          </a:p>
          <a:p>
            <a:pPr lvl="1"/>
            <a:r>
              <a:rPr lang="en-US" dirty="0" smtClean="0"/>
              <a:t>- American Eel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Mitochondrial genome </a:t>
            </a:r>
          </a:p>
          <a:p>
            <a:r>
              <a:rPr lang="en-US" dirty="0" smtClean="0"/>
              <a:t>      sequencing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Biodiversity monitoring using</a:t>
            </a:r>
          </a:p>
          <a:p>
            <a:r>
              <a:rPr lang="en-US" dirty="0" smtClean="0"/>
              <a:t>      environmental DNA</a:t>
            </a:r>
          </a:p>
          <a:p>
            <a:pPr marL="742950" lvl="1" indent="-285750">
              <a:buFontTx/>
              <a:buChar char="-"/>
            </a:pPr>
            <a:endParaRPr lang="en-US" dirty="0" smtClean="0"/>
          </a:p>
          <a:p>
            <a:pPr marL="742950" lvl="1" indent="-285750">
              <a:buFontTx/>
              <a:buChar char="-"/>
            </a:pPr>
            <a:endParaRPr lang="en-US" dirty="0"/>
          </a:p>
          <a:p>
            <a:pPr marL="742950" lvl="1" indent="-285750">
              <a:buFontTx/>
              <a:buChar char="-"/>
            </a:pP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6600" y="3200400"/>
            <a:ext cx="5676251" cy="312420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21" y="4368801"/>
            <a:ext cx="2889956" cy="1219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8861" y="5276009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Pallid Sturgeon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125" y="1102897"/>
            <a:ext cx="4205726" cy="1717338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37602" y="2511623"/>
            <a:ext cx="2515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</a:rPr>
              <a:t>Northern Snakehead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5350" y="6248400"/>
            <a:ext cx="567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Mitochondrial genome assembly of Pallid Sturgeon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43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008" y="76200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Biodiversity monitoring with environmental DNA</a:t>
            </a:r>
            <a:endParaRPr lang="en-US" sz="32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227002" y="762000"/>
            <a:ext cx="8689997" cy="5789712"/>
            <a:chOff x="228599" y="644843"/>
            <a:chExt cx="8689997" cy="5789712"/>
          </a:xfrm>
        </p:grpSpPr>
        <p:pic>
          <p:nvPicPr>
            <p:cNvPr id="4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" y="644843"/>
              <a:ext cx="8689997" cy="578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228599" y="6126778"/>
              <a:ext cx="23606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From </a:t>
              </a:r>
              <a:r>
                <a:rPr lang="en-US" sz="1400" dirty="0" err="1" smtClean="0">
                  <a:solidFill>
                    <a:schemeClr val="bg1"/>
                  </a:solidFill>
                </a:rPr>
                <a:t>FishBio</a:t>
              </a:r>
              <a:r>
                <a:rPr lang="en-US" sz="1400" dirty="0" smtClean="0">
                  <a:solidFill>
                    <a:schemeClr val="bg1"/>
                  </a:solidFill>
                </a:rPr>
                <a:t>: March 23, 2015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273" y="5741240"/>
            <a:ext cx="1425126" cy="81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43200" y="848380"/>
            <a:ext cx="36544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DNA </a:t>
            </a:r>
            <a:r>
              <a:rPr lang="en-US" sz="2800" b="1" dirty="0" err="1" smtClean="0"/>
              <a:t>metabarcoding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5136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77225"/>
            <a:ext cx="8991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/>
              <a:t>eDNA water sample to DNA sequences</a:t>
            </a:r>
            <a:endParaRPr lang="en-US" sz="3000" b="1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0" r="17389"/>
          <a:stretch/>
        </p:blipFill>
        <p:spPr bwMode="auto">
          <a:xfrm>
            <a:off x="6915257" y="4028110"/>
            <a:ext cx="2000143" cy="2043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7797" y="3038698"/>
            <a:ext cx="1843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Water sample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915257" y="5961062"/>
            <a:ext cx="2000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PCR amplification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468534" y="3124965"/>
            <a:ext cx="2514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DNA extraction</a:t>
            </a:r>
            <a:endParaRPr lang="en-US" sz="2000" dirty="0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9" t="18202" r="23290" b="19938"/>
          <a:stretch/>
        </p:blipFill>
        <p:spPr bwMode="auto">
          <a:xfrm>
            <a:off x="163883" y="3810000"/>
            <a:ext cx="2452318" cy="1670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2133600" y="1905000"/>
            <a:ext cx="632607" cy="1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617023" y="1943927"/>
            <a:ext cx="632607" cy="1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87796" y="5476942"/>
            <a:ext cx="2440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Sequencing PCR products</a:t>
            </a:r>
            <a:endParaRPr lang="en-US" sz="2000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2552037" y="4888585"/>
            <a:ext cx="648360" cy="0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447800" y="6188873"/>
            <a:ext cx="0" cy="440527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4" descr="P101002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3"/>
          <a:stretch/>
        </p:blipFill>
        <p:spPr bwMode="auto">
          <a:xfrm>
            <a:off x="187797" y="1047422"/>
            <a:ext cx="1843620" cy="2003547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DNA extraction_Filtering pics\P101003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740" r="8990"/>
          <a:stretch/>
        </p:blipFill>
        <p:spPr bwMode="auto">
          <a:xfrm>
            <a:off x="2895600" y="1047422"/>
            <a:ext cx="1562982" cy="2021001"/>
          </a:xfrm>
          <a:prstGeom prst="rect">
            <a:avLst/>
          </a:prstGeom>
          <a:noFill/>
          <a:ln w="222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DNA extraction_Filtering pics\P1010005 (2)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3" t="15548" r="19608" b="31030"/>
          <a:stretch/>
        </p:blipFill>
        <p:spPr bwMode="auto">
          <a:xfrm>
            <a:off x="5334000" y="1068408"/>
            <a:ext cx="3657600" cy="2023097"/>
          </a:xfrm>
          <a:prstGeom prst="rect">
            <a:avLst/>
          </a:prstGeom>
          <a:noFill/>
          <a:ln w="222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Straight Arrow Connector 35"/>
          <p:cNvCxnSpPr/>
          <p:nvPr/>
        </p:nvCxnSpPr>
        <p:spPr>
          <a:xfrm>
            <a:off x="7713135" y="3580380"/>
            <a:ext cx="0" cy="440527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766207" y="3050969"/>
            <a:ext cx="1850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Water filtration</a:t>
            </a:r>
            <a:endParaRPr lang="en-US" sz="2000" dirty="0"/>
          </a:p>
        </p:txBody>
      </p:sp>
      <p:cxnSp>
        <p:nvCxnSpPr>
          <p:cNvPr id="38" name="Straight Arrow Connector 37"/>
          <p:cNvCxnSpPr/>
          <p:nvPr/>
        </p:nvCxnSpPr>
        <p:spPr>
          <a:xfrm flipH="1">
            <a:off x="6326166" y="4885267"/>
            <a:ext cx="648360" cy="0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" name="TextBox 2047"/>
          <p:cNvSpPr txBox="1"/>
          <p:nvPr/>
        </p:nvSpPr>
        <p:spPr>
          <a:xfrm>
            <a:off x="3355633" y="5983756"/>
            <a:ext cx="2816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Library preparation</a:t>
            </a:r>
            <a:endParaRPr lang="en-US" sz="2000" dirty="0"/>
          </a:p>
        </p:txBody>
      </p:sp>
      <p:sp>
        <p:nvSpPr>
          <p:cNvPr id="2049" name="AutoShape 7" descr="https://mail.google.com/mail/u/0/?ui=2&amp;ik=887018f1ea&amp;view=fimg&amp;th=15f2fcc0e24555bd&amp;attid=0.1&amp;disp=emb&amp;attbid=ANGjdJ8Gv2OoPLAm66kgXli1wH7k1RKw4ELqsnUuHTrPuhl6Xi2zGEsWeTY3HwS1qSnaDXQx8JqEJdm8HyNqnnBbVSzJjFjA_vKDW4l9TNSFsi0FdMTYFwiWHn88k0g&amp;sz=s0-l75-ft&amp;ats=1508335548332&amp;rm=15f2fcc0e24555bd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6" r="14900"/>
          <a:stretch/>
        </p:blipFill>
        <p:spPr bwMode="auto">
          <a:xfrm>
            <a:off x="3355633" y="3855011"/>
            <a:ext cx="2816567" cy="2088589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8988"/>
            <a:ext cx="1425126" cy="81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442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mage result for OTU picki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1" r="7885" b="2988"/>
          <a:stretch/>
        </p:blipFill>
        <p:spPr bwMode="auto">
          <a:xfrm>
            <a:off x="5670559" y="529553"/>
            <a:ext cx="2527282" cy="206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7"/>
          <a:stretch/>
        </p:blipFill>
        <p:spPr bwMode="auto">
          <a:xfrm>
            <a:off x="176819" y="3780848"/>
            <a:ext cx="308139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2"/>
          <a:stretch/>
        </p:blipFill>
        <p:spPr bwMode="auto">
          <a:xfrm>
            <a:off x="307975" y="1002987"/>
            <a:ext cx="2427535" cy="212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2895600" y="1483242"/>
            <a:ext cx="492763" cy="1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6200" y="76200"/>
            <a:ext cx="8991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/>
              <a:t>Metabarcoding</a:t>
            </a:r>
            <a:r>
              <a:rPr lang="en-US" sz="3000" dirty="0" smtClean="0"/>
              <a:t> workflow: Bioinformatics</a:t>
            </a:r>
            <a:endParaRPr lang="en-US" sz="3000" dirty="0"/>
          </a:p>
        </p:txBody>
      </p:sp>
      <p:sp>
        <p:nvSpPr>
          <p:cNvPr id="8" name="TextBox 7"/>
          <p:cNvSpPr txBox="1"/>
          <p:nvPr/>
        </p:nvSpPr>
        <p:spPr>
          <a:xfrm>
            <a:off x="3200400" y="825187"/>
            <a:ext cx="1828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Sort by index</a:t>
            </a:r>
          </a:p>
          <a:p>
            <a:pPr algn="ctr"/>
            <a:r>
              <a:rPr lang="en-US" dirty="0" smtClean="0"/>
              <a:t>Merge reads</a:t>
            </a:r>
          </a:p>
          <a:p>
            <a:pPr algn="ctr"/>
            <a:r>
              <a:rPr lang="en-US" dirty="0" smtClean="0"/>
              <a:t>Quality trim</a:t>
            </a:r>
          </a:p>
          <a:p>
            <a:pPr algn="ctr"/>
            <a:r>
              <a:rPr lang="en-US" dirty="0" smtClean="0"/>
              <a:t>Size select</a:t>
            </a:r>
          </a:p>
          <a:p>
            <a:pPr algn="ctr"/>
            <a:r>
              <a:rPr lang="en-US" dirty="0" smtClean="0"/>
              <a:t>Error correction</a:t>
            </a:r>
          </a:p>
          <a:p>
            <a:pPr algn="ctr"/>
            <a:r>
              <a:rPr lang="en-US" dirty="0" smtClean="0"/>
              <a:t>Remove chimeras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023692" y="4743076"/>
            <a:ext cx="522699" cy="0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1933" y="5540640"/>
            <a:ext cx="2846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Relevant statistical analysis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78678" y="5648916"/>
            <a:ext cx="2979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Data matrix of taxonomic identifications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6106701" y="4743076"/>
            <a:ext cx="522699" cy="0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823270" y="1371600"/>
            <a:ext cx="967930" cy="111643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7990449" y="1605062"/>
            <a:ext cx="1116" cy="376138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823270" y="1563850"/>
            <a:ext cx="2110930" cy="1001100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05896" y="1235730"/>
            <a:ext cx="1985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OTU clustering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7995846" y="2876576"/>
            <a:ext cx="1116" cy="340758"/>
          </a:xfrm>
          <a:prstGeom prst="straightConnector1">
            <a:avLst/>
          </a:prstGeom>
          <a:ln w="41275" cap="sq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750080" y="2463801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ID clusters or reads</a:t>
            </a:r>
            <a:endParaRPr lang="en-US" dirty="0"/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74" y="124317"/>
            <a:ext cx="1425126" cy="81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AutoShape 6" descr="Related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AutoShape 8" descr="Related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AutoShape 10" descr="Image result for question mark\ clip ar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AutoShape 12" descr="Image result for question mark\ clip ar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AutoShape 14" descr="Image result for question mark\ clip art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79402" y="697468"/>
            <a:ext cx="2511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Illumina sequence reads</a:t>
            </a:r>
            <a:endParaRPr lang="en-US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638" y="3243572"/>
            <a:ext cx="2377668" cy="2412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202" y="3316331"/>
            <a:ext cx="2306218" cy="336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5" t="40868" r="58022" b="40627"/>
          <a:stretch/>
        </p:blipFill>
        <p:spPr>
          <a:xfrm>
            <a:off x="307975" y="2743200"/>
            <a:ext cx="2427535" cy="664929"/>
          </a:xfrm>
          <a:prstGeom prst="rect">
            <a:avLst/>
          </a:prstGeom>
        </p:spPr>
      </p:pic>
      <p:sp>
        <p:nvSpPr>
          <p:cNvPr id="31" name="Explosion 1 30"/>
          <p:cNvSpPr/>
          <p:nvPr/>
        </p:nvSpPr>
        <p:spPr>
          <a:xfrm>
            <a:off x="407929" y="1070558"/>
            <a:ext cx="2242911" cy="1950834"/>
          </a:xfrm>
          <a:prstGeom prst="irregularSeal1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25 Million Sequences!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08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545" y="4283129"/>
            <a:ext cx="4131734" cy="176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04900" y="209040"/>
            <a:ext cx="693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Developing bioinformatics capacity within the US Fish and Wildlife Service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86200" y="1371600"/>
            <a:ext cx="548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Finalized a CESU agreement to collaboratively develop bioinformatics solutions for USFWS </a:t>
            </a:r>
            <a:r>
              <a:rPr lang="en-US" sz="2400" dirty="0" err="1" smtClean="0"/>
              <a:t>metabarcoding</a:t>
            </a:r>
            <a:r>
              <a:rPr lang="en-US" sz="2400" dirty="0" smtClean="0"/>
              <a:t> projects </a:t>
            </a:r>
            <a:endParaRPr lang="en-US" sz="2400" dirty="0"/>
          </a:p>
        </p:txBody>
      </p:sp>
      <p:grpSp>
        <p:nvGrpSpPr>
          <p:cNvPr id="8" name="Group 7"/>
          <p:cNvGrpSpPr/>
          <p:nvPr/>
        </p:nvGrpSpPr>
        <p:grpSpPr>
          <a:xfrm>
            <a:off x="304799" y="1373266"/>
            <a:ext cx="3589625" cy="1403802"/>
            <a:chOff x="-1295401" y="676195"/>
            <a:chExt cx="3589625" cy="1403802"/>
          </a:xfrm>
        </p:grpSpPr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19004" y="1361587"/>
              <a:ext cx="1833699" cy="718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-1295401" y="676195"/>
              <a:ext cx="358962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/>
                <a:t>Dr. </a:t>
              </a:r>
              <a:r>
                <a:rPr lang="en-US" sz="2400" dirty="0" err="1"/>
                <a:t>Istvan</a:t>
              </a:r>
              <a:r>
                <a:rPr lang="en-US" sz="2400" dirty="0"/>
                <a:t> Albert</a:t>
              </a:r>
            </a:p>
            <a:p>
              <a:r>
                <a:rPr lang="en-US" sz="2400" dirty="0"/>
                <a:t>Professor of </a:t>
              </a:r>
              <a:r>
                <a:rPr lang="en-US" sz="2400" dirty="0" smtClean="0"/>
                <a:t>Bioinformatics</a:t>
              </a:r>
              <a:endParaRPr lang="en-US" sz="2400" dirty="0"/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462" y="76200"/>
            <a:ext cx="1425126" cy="81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67" y="3124200"/>
            <a:ext cx="4343400" cy="333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43410" y="3355032"/>
            <a:ext cx="4512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August 2016 through August 2019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5080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028" y="798016"/>
            <a:ext cx="87663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Computational resources to process data</a:t>
            </a:r>
          </a:p>
          <a:p>
            <a:r>
              <a:rPr lang="en-US" sz="2400" dirty="0" smtClean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Develop bioinformatics pipeline that utilize best available science</a:t>
            </a:r>
          </a:p>
          <a:p>
            <a:r>
              <a:rPr lang="en-US" sz="2400" dirty="0" smtClean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Produce data output that can be easily used in downstream statistical analyses </a:t>
            </a:r>
          </a:p>
          <a:p>
            <a:r>
              <a:rPr lang="en-US" sz="2400" dirty="0" smtClean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Package these capabilities in a format that is accessible and usable</a:t>
            </a:r>
          </a:p>
          <a:p>
            <a:r>
              <a:rPr lang="en-US" sz="2400" dirty="0" smtClean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Accessible from a Windows environment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Peer review publication of bioinformatics interface and pipeline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49028" y="208928"/>
            <a:ext cx="3796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CESU project goals</a:t>
            </a:r>
            <a:endParaRPr lang="en-US" sz="3200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154" y="96078"/>
            <a:ext cx="1899046" cy="107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14766" y="1176070"/>
            <a:ext cx="32345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33CC"/>
                </a:solidFill>
              </a:rPr>
              <a:t>- Amazon Cloud Services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7640" y="1922252"/>
            <a:ext cx="60165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33CC"/>
                </a:solidFill>
              </a:rPr>
              <a:t>- </a:t>
            </a:r>
            <a:r>
              <a:rPr lang="en-US" sz="2400" dirty="0" err="1">
                <a:solidFill>
                  <a:srgbClr val="0033CC"/>
                </a:solidFill>
              </a:rPr>
              <a:t>Aswathy</a:t>
            </a:r>
            <a:r>
              <a:rPr lang="en-US" sz="2400" dirty="0">
                <a:solidFill>
                  <a:srgbClr val="0033CC"/>
                </a:solidFill>
              </a:rPr>
              <a:t> Sebastian – Computational Scientist</a:t>
            </a:r>
            <a:endParaRPr lang="en-US" dirty="0">
              <a:solidFill>
                <a:srgbClr val="0033CC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9078" y="2975961"/>
            <a:ext cx="2759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33CC"/>
                </a:solidFill>
              </a:rPr>
              <a:t>- </a:t>
            </a:r>
            <a:r>
              <a:rPr lang="en-US" sz="2400" dirty="0" err="1">
                <a:solidFill>
                  <a:srgbClr val="0033CC"/>
                </a:solidFill>
              </a:rPr>
              <a:t>Aswathy</a:t>
            </a:r>
            <a:r>
              <a:rPr lang="en-US" sz="2400" dirty="0">
                <a:solidFill>
                  <a:srgbClr val="0033CC"/>
                </a:solidFill>
              </a:rPr>
              <a:t> </a:t>
            </a:r>
            <a:r>
              <a:rPr lang="en-US" sz="2400" dirty="0" smtClean="0">
                <a:solidFill>
                  <a:srgbClr val="0033CC"/>
                </a:solidFill>
              </a:rPr>
              <a:t>Sebastian </a:t>
            </a:r>
            <a:endParaRPr lang="en-US" dirty="0">
              <a:solidFill>
                <a:srgbClr val="0033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27704" y="4475517"/>
            <a:ext cx="3120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33CC"/>
                </a:solidFill>
              </a:rPr>
              <a:t>- </a:t>
            </a:r>
            <a:r>
              <a:rPr lang="en-US" sz="2400" dirty="0" err="1">
                <a:solidFill>
                  <a:srgbClr val="0033CC"/>
                </a:solidFill>
              </a:rPr>
              <a:t>Natay</a:t>
            </a:r>
            <a:r>
              <a:rPr lang="en-US" sz="2400" dirty="0">
                <a:solidFill>
                  <a:srgbClr val="0033CC"/>
                </a:solidFill>
              </a:rPr>
              <a:t> </a:t>
            </a:r>
            <a:r>
              <a:rPr lang="en-US" sz="2400" dirty="0" err="1" smtClean="0">
                <a:solidFill>
                  <a:srgbClr val="0033CC"/>
                </a:solidFill>
              </a:rPr>
              <a:t>Berhanu</a:t>
            </a:r>
            <a:r>
              <a:rPr lang="en-US" sz="2400" dirty="0" smtClean="0">
                <a:solidFill>
                  <a:srgbClr val="0033CC"/>
                </a:solidFill>
              </a:rPr>
              <a:t> </a:t>
            </a:r>
            <a:r>
              <a:rPr lang="en-US" sz="2400" dirty="0" err="1" smtClean="0">
                <a:solidFill>
                  <a:srgbClr val="0033CC"/>
                </a:solidFill>
              </a:rPr>
              <a:t>Aberra</a:t>
            </a:r>
            <a:endParaRPr lang="en-US" dirty="0">
              <a:solidFill>
                <a:srgbClr val="0033CC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4766" y="3748020"/>
            <a:ext cx="7467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33CC"/>
                </a:solidFill>
              </a:rPr>
              <a:t>- </a:t>
            </a:r>
            <a:r>
              <a:rPr lang="en-US" sz="2400" dirty="0" err="1">
                <a:solidFill>
                  <a:srgbClr val="0033CC"/>
                </a:solidFill>
              </a:rPr>
              <a:t>Natay</a:t>
            </a:r>
            <a:r>
              <a:rPr lang="en-US" sz="2400" dirty="0">
                <a:solidFill>
                  <a:srgbClr val="0033CC"/>
                </a:solidFill>
              </a:rPr>
              <a:t> </a:t>
            </a:r>
            <a:r>
              <a:rPr lang="en-US" sz="2400" dirty="0" err="1">
                <a:solidFill>
                  <a:srgbClr val="0033CC"/>
                </a:solidFill>
              </a:rPr>
              <a:t>Berhanu</a:t>
            </a:r>
            <a:r>
              <a:rPr lang="en-US" sz="2400" dirty="0">
                <a:solidFill>
                  <a:srgbClr val="0033CC"/>
                </a:solidFill>
              </a:rPr>
              <a:t> </a:t>
            </a:r>
            <a:r>
              <a:rPr lang="en-US" sz="2400" dirty="0" err="1" smtClean="0">
                <a:solidFill>
                  <a:srgbClr val="0033CC"/>
                </a:solidFill>
              </a:rPr>
              <a:t>Aberra</a:t>
            </a:r>
            <a:r>
              <a:rPr lang="en-US" sz="2400" dirty="0" smtClean="0">
                <a:solidFill>
                  <a:srgbClr val="0033CC"/>
                </a:solidFill>
              </a:rPr>
              <a:t> – </a:t>
            </a:r>
            <a:r>
              <a:rPr lang="en-US" sz="2400" dirty="0">
                <a:solidFill>
                  <a:srgbClr val="0033CC"/>
                </a:solidFill>
              </a:rPr>
              <a:t>Programmer </a:t>
            </a:r>
            <a:r>
              <a:rPr lang="en-US" sz="2400" dirty="0" smtClean="0">
                <a:solidFill>
                  <a:srgbClr val="0033CC"/>
                </a:solidFill>
              </a:rPr>
              <a:t>(CESU supported)</a:t>
            </a:r>
            <a:endParaRPr lang="en-US" dirty="0">
              <a:solidFill>
                <a:srgbClr val="0033CC"/>
              </a:solidFill>
            </a:endParaRPr>
          </a:p>
        </p:txBody>
      </p:sp>
      <p:pic>
        <p:nvPicPr>
          <p:cNvPr id="7178" name="Picture 10" descr="Related image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23031"/>
            <a:ext cx="2747324" cy="105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634" y="5465193"/>
            <a:ext cx="2888603" cy="112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1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077" y="5366349"/>
            <a:ext cx="2892323" cy="111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19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2681</TotalTime>
  <Words>349</Words>
  <Application>Microsoft Office PowerPoint</Application>
  <PresentationFormat>On-screen Show (4:3)</PresentationFormat>
  <Paragraphs>89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U.S. Fish &amp; Wildlife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Maloy, Aaron Patrick</dc:creator>
  <cp:lastModifiedBy>Rhonda Schwinabart</cp:lastModifiedBy>
  <cp:revision>61</cp:revision>
  <dcterms:created xsi:type="dcterms:W3CDTF">2017-10-17T12:38:27Z</dcterms:created>
  <dcterms:modified xsi:type="dcterms:W3CDTF">2017-11-03T19:31:17Z</dcterms:modified>
</cp:coreProperties>
</file>