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84" r:id="rId4"/>
    <p:sldId id="279" r:id="rId5"/>
    <p:sldId id="280" r:id="rId6"/>
    <p:sldId id="281" r:id="rId7"/>
    <p:sldId id="282" r:id="rId8"/>
    <p:sldId id="283" r:id="rId9"/>
    <p:sldId id="278" r:id="rId10"/>
    <p:sldId id="270" r:id="rId11"/>
    <p:sldId id="274" r:id="rId12"/>
    <p:sldId id="275" r:id="rId13"/>
    <p:sldId id="269" r:id="rId14"/>
    <p:sldId id="272" r:id="rId15"/>
    <p:sldId id="273" r:id="rId16"/>
    <p:sldId id="271" r:id="rId17"/>
    <p:sldId id="276" r:id="rId18"/>
    <p:sldId id="268" r:id="rId19"/>
    <p:sldId id="277" r:id="rId20"/>
    <p:sldId id="28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2162"/>
    <a:srgbClr val="6F7932"/>
    <a:srgbClr val="E1D1EF"/>
    <a:srgbClr val="BC9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70408" autoAdjust="0"/>
  </p:normalViewPr>
  <p:slideViewPr>
    <p:cSldViewPr snapToGrid="0">
      <p:cViewPr varScale="1">
        <p:scale>
          <a:sx n="66" d="100"/>
          <a:sy n="66" d="100"/>
        </p:scale>
        <p:origin x="78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ler, Danny" userId="a8afdf92-e3af-4805-aba0-6a654209f31d" providerId="ADAL" clId="{B800A19D-AECD-4A93-82BE-C91F2FC9C6B9}"/>
    <pc:docChg chg="addSld delSld modSld">
      <pc:chgData name="Filer, Danny" userId="a8afdf92-e3af-4805-aba0-6a654209f31d" providerId="ADAL" clId="{B800A19D-AECD-4A93-82BE-C91F2FC9C6B9}" dt="2023-05-19T11:28:43.133" v="410" actId="20577"/>
      <pc:docMkLst>
        <pc:docMk/>
      </pc:docMkLst>
      <pc:sldChg chg="modSp new del mod">
        <pc:chgData name="Filer, Danny" userId="a8afdf92-e3af-4805-aba0-6a654209f31d" providerId="ADAL" clId="{B800A19D-AECD-4A93-82BE-C91F2FC9C6B9}" dt="2023-05-19T11:19:50.329" v="4" actId="2696"/>
        <pc:sldMkLst>
          <pc:docMk/>
          <pc:sldMk cId="2205889745" sldId="285"/>
        </pc:sldMkLst>
        <pc:spChg chg="mod">
          <ac:chgData name="Filer, Danny" userId="a8afdf92-e3af-4805-aba0-6a654209f31d" providerId="ADAL" clId="{B800A19D-AECD-4A93-82BE-C91F2FC9C6B9}" dt="2023-05-19T11:19:42.811" v="3" actId="20577"/>
          <ac:spMkLst>
            <pc:docMk/>
            <pc:sldMk cId="2205889745" sldId="285"/>
            <ac:spMk id="2" creationId="{EDA23628-5056-2195-182C-819903B041B6}"/>
          </ac:spMkLst>
        </pc:spChg>
      </pc:sldChg>
      <pc:sldChg chg="addSp modSp add mod modAnim">
        <pc:chgData name="Filer, Danny" userId="a8afdf92-e3af-4805-aba0-6a654209f31d" providerId="ADAL" clId="{B800A19D-AECD-4A93-82BE-C91F2FC9C6B9}" dt="2023-05-19T11:28:43.133" v="410" actId="20577"/>
        <pc:sldMkLst>
          <pc:docMk/>
          <pc:sldMk cId="3867979925" sldId="285"/>
        </pc:sldMkLst>
        <pc:spChg chg="mod">
          <ac:chgData name="Filer, Danny" userId="a8afdf92-e3af-4805-aba0-6a654209f31d" providerId="ADAL" clId="{B800A19D-AECD-4A93-82BE-C91F2FC9C6B9}" dt="2023-05-19T11:20:03.551" v="26" actId="20577"/>
          <ac:spMkLst>
            <pc:docMk/>
            <pc:sldMk cId="3867979925" sldId="285"/>
            <ac:spMk id="2" creationId="{00000000-0000-0000-0000-000000000000}"/>
          </ac:spMkLst>
        </pc:spChg>
        <pc:spChg chg="add mod">
          <ac:chgData name="Filer, Danny" userId="a8afdf92-e3af-4805-aba0-6a654209f31d" providerId="ADAL" clId="{B800A19D-AECD-4A93-82BE-C91F2FC9C6B9}" dt="2023-05-19T11:28:43.133" v="410" actId="20577"/>
          <ac:spMkLst>
            <pc:docMk/>
            <pc:sldMk cId="3867979925" sldId="285"/>
            <ac:spMk id="3" creationId="{4CDCE1BC-3BA9-B688-1E2D-8C82B63D79A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2FADA-8119-4B0A-B2B9-9546080E46FF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766C46-376A-4340-9730-A810497A9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060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I’ll be presenting progress we’ve been making related to addressing the objectives/goals that were established during the development of the Strategic Plan last year.</a:t>
            </a:r>
          </a:p>
          <a:p>
            <a:endParaRPr lang="en-US"/>
          </a:p>
          <a:p>
            <a:r>
              <a:rPr lang="en-US"/>
              <a:t>Initiatives related to supplemental NPS funding: NPS Fellowship Program, Linking Projects Database to Experts Database Expert Profiles, website redesign.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243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Updates get made in realtime; no need for experts to add their CESU projects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114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Updates get made in realtime; no need to experts to add their CESU projects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09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2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15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Variation on original – developed circa 2015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464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42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Iterative process – tried both 6 and 8 letter options – 8 letters was too wide – looked cumbersome</a:t>
            </a:r>
          </a:p>
          <a:p>
            <a:endParaRPr lang="en-US"/>
          </a:p>
          <a:p>
            <a:r>
              <a:rPr lang="en-US"/>
              <a:t>We chose one icon that represented more “natural”/scientific activities (river) and one icon related more to historical/cultural activities (museum)</a:t>
            </a:r>
          </a:p>
          <a:p>
            <a:endParaRPr lang="en-US"/>
          </a:p>
          <a:p>
            <a:r>
              <a:rPr lang="en-US"/>
              <a:t>This is what we arrived with:</a:t>
            </a:r>
          </a:p>
          <a:p>
            <a:endParaRPr lang="en-US"/>
          </a:p>
          <a:p>
            <a:r>
              <a:rPr lang="en-US"/>
              <a:t>We decided to stick with the purple and added gray as the second color (it is neutral and complimentary to the other colors from the CESU Network logo).</a:t>
            </a:r>
          </a:p>
          <a:p>
            <a:endParaRPr lang="en-US"/>
          </a:p>
          <a:p>
            <a:r>
              <a:rPr lang="en-US"/>
              <a:t>Any feedback, concerns, or suggestions?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34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We set some goals to help make the website more functional and also to make updating content easier on our end.</a:t>
            </a:r>
          </a:p>
          <a:p>
            <a:endParaRPr lang="en-US"/>
          </a:p>
          <a:p>
            <a:r>
              <a:rPr lang="en-US"/>
              <a:t>Dynamic content – enter it once and it changes sitewide (partners, experts)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783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Goal:  Organize the navigation better (more deliberate process); make it easier to find things in a click or two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39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48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Review goals developed in Strategic Plan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2218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66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 Poll:  PI’s want to involve students, but that funding would often get dropped from the budget (limiting factor) – help prioritize student engagement.</a:t>
            </a:r>
          </a:p>
          <a:p>
            <a:endParaRPr lang="en-US"/>
          </a:p>
          <a:p>
            <a:r>
              <a:rPr lang="en-US"/>
              <a:t>We submitted a proposal for supplemental funding to support this initiative and it has been funded and is in the final processing phase.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Fellowship program:  student fellowships and virtual Student Research Symposium (culmination of Fellowship program)</a:t>
            </a:r>
          </a:p>
          <a:p>
            <a:endParaRPr lang="en-US"/>
          </a:p>
          <a:p>
            <a:r>
              <a:rPr lang="en-US"/>
              <a:t>We will be trying to engage underserved populations/institutions, including tribal communities.</a:t>
            </a:r>
          </a:p>
          <a:p>
            <a:endParaRPr lang="en-US"/>
          </a:p>
          <a:p>
            <a:r>
              <a:rPr lang="en-US"/>
              <a:t>We’d like to see this program grow to include projects funded by other federal partners, but we would need support for that.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643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These fellowships will be available to PI’s working on NPS-funded projects through the CHWA CESU.</a:t>
            </a:r>
          </a:p>
          <a:p>
            <a:endParaRPr lang="en-US"/>
          </a:p>
          <a:p>
            <a:r>
              <a:rPr lang="en-US"/>
              <a:t>We will be offering six annual fellowships – three per year over two years.  They will be disbursed to the PI’s institution to disburse to their student fellow – part-time throughout the school year, full-time summer program, or however else they’d like to support their student’s time.</a:t>
            </a:r>
          </a:p>
          <a:p>
            <a:endParaRPr lang="en-US"/>
          </a:p>
          <a:p>
            <a:r>
              <a:rPr lang="en-US"/>
              <a:t>We will prioritize underrepresented individuals and institutions.</a:t>
            </a:r>
          </a:p>
          <a:p>
            <a:endParaRPr lang="en-US"/>
          </a:p>
          <a:p>
            <a:r>
              <a:rPr lang="en-US"/>
              <a:t>We will also prioritize projects involving climate change or those with a diversity focus.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73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Culmination of the fellowship program.</a:t>
            </a:r>
          </a:p>
          <a:p>
            <a:endParaRPr lang="en-US"/>
          </a:p>
          <a:p>
            <a:r>
              <a:rPr lang="en-US"/>
              <a:t>We would also like to engage/solicit participation from other students performing research/work on any CESU-funded project.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77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Specific tasks/goals for year one – beginning in the Fall semester 2023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13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Poll:  PI’s want to involve students but that funding would often get dropped from the budget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Virtual Student Research Symposium culmination of Fellowship program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09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Will be held sometime during year 3 – fall semester best?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88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66C46-376A-4340-9730-A810497A9AD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7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5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118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800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82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48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21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5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46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8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37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05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chemeClr val="accent1">
                <a:lumMod val="5000"/>
                <a:lumOff val="95000"/>
              </a:schemeClr>
            </a:gs>
            <a:gs pos="0">
              <a:srgbClr val="E1D1EF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C3E03-458C-43B6-921B-73C38AB1911C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23231-46E4-43FC-A5F3-783639B0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44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hwacesu.org/chesapeake-watershed-cesu-strategic-plan-2021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234909"/>
            <a:ext cx="9144000" cy="1313094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452162"/>
                </a:solidFill>
                <a:latin typeface="Congenial" panose="020B0604020202020204" pitchFamily="2" charset="0"/>
              </a:rPr>
              <a:t>CHWA CESU Improvements</a:t>
            </a:r>
            <a:endParaRPr lang="en-US" dirty="0">
              <a:solidFill>
                <a:srgbClr val="452162"/>
              </a:solidFill>
              <a:latin typeface="Congenial" panose="020B0604020202020204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299" y="932925"/>
            <a:ext cx="4279401" cy="18318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0EB222-F835-1FA7-A599-99CA6BFF912A}"/>
              </a:ext>
            </a:extLst>
          </p:cNvPr>
          <p:cNvSpPr txBox="1"/>
          <p:nvPr/>
        </p:nvSpPr>
        <p:spPr>
          <a:xfrm>
            <a:off x="9497683" y="5848709"/>
            <a:ext cx="25619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Katie Kline</a:t>
            </a:r>
          </a:p>
          <a:p>
            <a:r>
              <a:rPr lang="en-US" sz="2400"/>
              <a:t>kkline@umces.edu</a:t>
            </a:r>
          </a:p>
        </p:txBody>
      </p:sp>
    </p:spTree>
    <p:extLst>
      <p:ext uri="{BB962C8B-B14F-4D97-AF65-F5344CB8AC3E}">
        <p14:creationId xmlns:p14="http://schemas.microsoft.com/office/powerpoint/2010/main" val="2915026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05D898BA-A539-65C1-6DB3-9871EC604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34" y="70225"/>
            <a:ext cx="4349531" cy="6717550"/>
          </a:xfrm>
        </p:spPr>
      </p:pic>
    </p:spTree>
    <p:extLst>
      <p:ext uri="{BB962C8B-B14F-4D97-AF65-F5344CB8AC3E}">
        <p14:creationId xmlns:p14="http://schemas.microsoft.com/office/powerpoint/2010/main" val="3384998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CESU Projects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7D4720-E41C-DF7C-DC1C-D5DD344C7574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BBCB97E-5C56-F5DD-A1D4-5247A0618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237" y="1587262"/>
            <a:ext cx="8984563" cy="513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09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Individual Projects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7D4720-E41C-DF7C-DC1C-D5DD344C7574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75A9AA36-B2D1-01EB-6B04-9EADC17A1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021" y="219973"/>
            <a:ext cx="4179562" cy="641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93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383438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Logo Update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349AA5-10BF-0A4B-391E-FE32C2A7A5D3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863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383438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Current Logo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349AA5-10BF-0A4B-391E-FE32C2A7A5D3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73D0888-A60B-D6C1-6E12-71065B6701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299" y="2899748"/>
            <a:ext cx="4279401" cy="183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93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383438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Other CESU Logos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349AA5-10BF-0A4B-391E-FE32C2A7A5D3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8E42DEF0-C697-B4C0-A620-F487B8AC1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85258"/>
            <a:ext cx="4824998" cy="1194187"/>
          </a:xfrm>
          <a:prstGeom prst="rect">
            <a:avLst/>
          </a:prstGeom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7733628-AA57-1780-EA7B-0F11AA69A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269" y="2071031"/>
            <a:ext cx="4824995" cy="1198224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6109F48-264A-B236-A3AC-433D9EC832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23" y="4340359"/>
            <a:ext cx="4173070" cy="1377113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0A736C4-167C-B6DD-E7AB-A63BD8352B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269" y="4262855"/>
            <a:ext cx="4638084" cy="161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39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383438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Updated Logo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349AA5-10BF-0A4B-391E-FE32C2A7A5D3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0B400AE0-B11F-7A50-E8FA-4F58CBE64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587" y="2564527"/>
            <a:ext cx="5550826" cy="172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9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Website Redesign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Improved responsiveness</a:t>
            </a:r>
          </a:p>
          <a:p>
            <a:r>
              <a:rPr lang="en-US" dirty="0"/>
              <a:t>Improved navigation – easier to find content</a:t>
            </a:r>
          </a:p>
          <a:p>
            <a:r>
              <a:rPr lang="en-US" dirty="0"/>
              <a:t>Dynamic content – easier to feature content (projects, </a:t>
            </a:r>
            <a:r>
              <a:rPr lang="en-US" dirty="0" err="1"/>
              <a:t>inititiaves</a:t>
            </a:r>
            <a:r>
              <a:rPr lang="en-US" dirty="0"/>
              <a:t>)</a:t>
            </a:r>
          </a:p>
          <a:p>
            <a:r>
              <a:rPr lang="en-US" dirty="0"/>
              <a:t>Fresh/modern design</a:t>
            </a:r>
          </a:p>
          <a:p>
            <a:r>
              <a:rPr lang="en-US" dirty="0"/>
              <a:t>“Calls to Action”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4956B6-597D-97AE-5054-70702C27ECEE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28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1F08A2CE-A7BE-D4D7-040A-39DC3A59BD30}"/>
              </a:ext>
            </a:extLst>
          </p:cNvPr>
          <p:cNvCxnSpPr>
            <a:cxnSpLocks/>
            <a:stCxn id="113" idx="2"/>
          </p:cNvCxnSpPr>
          <p:nvPr/>
        </p:nvCxnSpPr>
        <p:spPr>
          <a:xfrm>
            <a:off x="6065017" y="409801"/>
            <a:ext cx="0" cy="20912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D3509ECE-071C-DDE0-E22D-002391998D73}"/>
              </a:ext>
            </a:extLst>
          </p:cNvPr>
          <p:cNvSpPr txBox="1"/>
          <p:nvPr/>
        </p:nvSpPr>
        <p:spPr>
          <a:xfrm>
            <a:off x="4285085" y="3399820"/>
            <a:ext cx="1118011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/>
              <a:t>GrantSolutions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39A6F02-14CC-7D94-92DC-52A1FAD9E430}"/>
              </a:ext>
            </a:extLst>
          </p:cNvPr>
          <p:cNvSpPr txBox="1"/>
          <p:nvPr/>
        </p:nvSpPr>
        <p:spPr>
          <a:xfrm>
            <a:off x="316543" y="2261392"/>
            <a:ext cx="1380779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FAQ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17D7EC4-DDE4-5F30-2804-484F4782131B}"/>
              </a:ext>
            </a:extLst>
          </p:cNvPr>
          <p:cNvSpPr txBox="1"/>
          <p:nvPr/>
        </p:nvSpPr>
        <p:spPr>
          <a:xfrm>
            <a:off x="7252709" y="1736112"/>
            <a:ext cx="1383740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Newsletter Articles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48AE4C1-580D-D3EB-7954-444A69466C37}"/>
              </a:ext>
            </a:extLst>
          </p:cNvPr>
          <p:cNvSpPr txBox="1"/>
          <p:nvPr/>
        </p:nvSpPr>
        <p:spPr>
          <a:xfrm>
            <a:off x="324994" y="1884577"/>
            <a:ext cx="1380778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CW CESU Meetings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2933F00-E980-EF54-4AC5-F07D5F0449CF}"/>
              </a:ext>
            </a:extLst>
          </p:cNvPr>
          <p:cNvSpPr txBox="1"/>
          <p:nvPr/>
        </p:nvSpPr>
        <p:spPr>
          <a:xfrm>
            <a:off x="2656088" y="2627536"/>
            <a:ext cx="1378782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Launch a Project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662EFB5-D622-D4EF-43E9-BC177D9FC797}"/>
              </a:ext>
            </a:extLst>
          </p:cNvPr>
          <p:cNvSpPr txBox="1"/>
          <p:nvPr/>
        </p:nvSpPr>
        <p:spPr>
          <a:xfrm>
            <a:off x="2656088" y="2202471"/>
            <a:ext cx="1378781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Contact Us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CD57F2F0-5125-5DB3-85BC-6B0F594F5F16}"/>
              </a:ext>
            </a:extLst>
          </p:cNvPr>
          <p:cNvCxnSpPr/>
          <p:nvPr/>
        </p:nvCxnSpPr>
        <p:spPr>
          <a:xfrm>
            <a:off x="178724" y="2829475"/>
            <a:ext cx="13716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7FAA974D-9113-8007-CF82-E61ABC89A6DC}"/>
              </a:ext>
            </a:extLst>
          </p:cNvPr>
          <p:cNvCxnSpPr>
            <a:cxnSpLocks/>
          </p:cNvCxnSpPr>
          <p:nvPr/>
        </p:nvCxnSpPr>
        <p:spPr>
          <a:xfrm>
            <a:off x="6924624" y="1186742"/>
            <a:ext cx="0" cy="11635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BFD22774-7B29-3F3F-4D83-02AE8F8E165E}"/>
              </a:ext>
            </a:extLst>
          </p:cNvPr>
          <p:cNvCxnSpPr>
            <a:cxnSpLocks/>
          </p:cNvCxnSpPr>
          <p:nvPr/>
        </p:nvCxnSpPr>
        <p:spPr>
          <a:xfrm>
            <a:off x="6924624" y="1445292"/>
            <a:ext cx="321239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94D015D1-A543-B96A-67C2-EBBCE0A52034}"/>
              </a:ext>
            </a:extLst>
          </p:cNvPr>
          <p:cNvCxnSpPr>
            <a:cxnSpLocks/>
          </p:cNvCxnSpPr>
          <p:nvPr/>
        </p:nvCxnSpPr>
        <p:spPr>
          <a:xfrm>
            <a:off x="6924624" y="1895477"/>
            <a:ext cx="321239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23B111AF-252D-7E63-F8F6-A3FA99E1E365}"/>
              </a:ext>
            </a:extLst>
          </p:cNvPr>
          <p:cNvSpPr txBox="1"/>
          <p:nvPr/>
        </p:nvSpPr>
        <p:spPr>
          <a:xfrm>
            <a:off x="2659175" y="1812277"/>
            <a:ext cx="1669957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Post an Announcement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329BCBC-808B-FA7C-371C-42FA3CC486E7}"/>
              </a:ext>
            </a:extLst>
          </p:cNvPr>
          <p:cNvSpPr txBox="1"/>
          <p:nvPr/>
        </p:nvSpPr>
        <p:spPr>
          <a:xfrm>
            <a:off x="4842083" y="1276643"/>
            <a:ext cx="1761170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Funding Opportunities</a:t>
            </a:r>
            <a:r>
              <a:rPr lang="en-US" sz="1200" baseline="30000"/>
              <a:t>+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BEF24F9-2D10-6AEE-E497-91D9CDD03961}"/>
              </a:ext>
            </a:extLst>
          </p:cNvPr>
          <p:cNvSpPr txBox="1"/>
          <p:nvPr/>
        </p:nvSpPr>
        <p:spPr>
          <a:xfrm>
            <a:off x="6364186" y="3466894"/>
            <a:ext cx="937990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50"/>
              <a:t>Internships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6384E2CF-D154-B1A5-0D5D-E36C126D0EB8}"/>
              </a:ext>
            </a:extLst>
          </p:cNvPr>
          <p:cNvCxnSpPr>
            <a:cxnSpLocks/>
          </p:cNvCxnSpPr>
          <p:nvPr/>
        </p:nvCxnSpPr>
        <p:spPr>
          <a:xfrm>
            <a:off x="1422248" y="2960783"/>
            <a:ext cx="0" cy="70873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A220084F-1D77-2667-99E9-66CC32BEB6D2}"/>
              </a:ext>
            </a:extLst>
          </p:cNvPr>
          <p:cNvCxnSpPr>
            <a:cxnSpLocks/>
          </p:cNvCxnSpPr>
          <p:nvPr/>
        </p:nvCxnSpPr>
        <p:spPr>
          <a:xfrm>
            <a:off x="1422248" y="3219333"/>
            <a:ext cx="32123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9903A6D6-9CFC-6A2A-E26A-9C9F26380B23}"/>
              </a:ext>
            </a:extLst>
          </p:cNvPr>
          <p:cNvCxnSpPr>
            <a:cxnSpLocks/>
          </p:cNvCxnSpPr>
          <p:nvPr/>
        </p:nvCxnSpPr>
        <p:spPr>
          <a:xfrm>
            <a:off x="1422248" y="3669518"/>
            <a:ext cx="32123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8197EEA8-7536-A9A2-20A7-B6221680C239}"/>
              </a:ext>
            </a:extLst>
          </p:cNvPr>
          <p:cNvSpPr txBox="1"/>
          <p:nvPr/>
        </p:nvSpPr>
        <p:spPr>
          <a:xfrm>
            <a:off x="1744370" y="3096222"/>
            <a:ext cx="1335276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/>
              <a:t>Fed Partners^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C793763-6869-F291-E3E6-4FF8A869913F}"/>
              </a:ext>
            </a:extLst>
          </p:cNvPr>
          <p:cNvSpPr txBox="1"/>
          <p:nvPr/>
        </p:nvSpPr>
        <p:spPr>
          <a:xfrm>
            <a:off x="1744362" y="3546407"/>
            <a:ext cx="1380779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/>
              <a:t>Non-Fed Partners^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3B2248E-6499-B431-6632-AC23241360C6}"/>
              </a:ext>
            </a:extLst>
          </p:cNvPr>
          <p:cNvSpPr txBox="1"/>
          <p:nvPr/>
        </p:nvSpPr>
        <p:spPr>
          <a:xfrm>
            <a:off x="7245996" y="1311484"/>
            <a:ext cx="1383735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Project Spotlights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312B4BA-39E1-85AF-FBF8-86F3B95738ED}"/>
              </a:ext>
            </a:extLst>
          </p:cNvPr>
          <p:cNvSpPr txBox="1"/>
          <p:nvPr/>
        </p:nvSpPr>
        <p:spPr>
          <a:xfrm>
            <a:off x="307460" y="1480902"/>
            <a:ext cx="1380779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Meet the Team</a:t>
            </a: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D07B423A-1843-305F-BF30-736A94DB92B0}"/>
              </a:ext>
            </a:extLst>
          </p:cNvPr>
          <p:cNvCxnSpPr>
            <a:cxnSpLocks/>
          </p:cNvCxnSpPr>
          <p:nvPr/>
        </p:nvCxnSpPr>
        <p:spPr>
          <a:xfrm>
            <a:off x="172708" y="1613535"/>
            <a:ext cx="13716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5DCB4D6D-EF4C-B6D0-DC54-BDAED04874CE}"/>
              </a:ext>
            </a:extLst>
          </p:cNvPr>
          <p:cNvCxnSpPr>
            <a:cxnSpLocks/>
          </p:cNvCxnSpPr>
          <p:nvPr/>
        </p:nvCxnSpPr>
        <p:spPr>
          <a:xfrm>
            <a:off x="178724" y="2015589"/>
            <a:ext cx="13716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79BFA9F8-26F8-315C-0601-3AB478BDCFB7}"/>
              </a:ext>
            </a:extLst>
          </p:cNvPr>
          <p:cNvCxnSpPr>
            <a:cxnSpLocks/>
          </p:cNvCxnSpPr>
          <p:nvPr/>
        </p:nvCxnSpPr>
        <p:spPr>
          <a:xfrm>
            <a:off x="178724" y="2397725"/>
            <a:ext cx="13716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DC04AF0A-BB20-33AB-F755-A07D6D08C03C}"/>
              </a:ext>
            </a:extLst>
          </p:cNvPr>
          <p:cNvSpPr txBox="1"/>
          <p:nvPr/>
        </p:nvSpPr>
        <p:spPr>
          <a:xfrm>
            <a:off x="492398" y="3964527"/>
            <a:ext cx="1118010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/>
              <a:t>Renewal Info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6DF9BF8-C30E-42E9-5151-26A18B5D2CA7}"/>
              </a:ext>
            </a:extLst>
          </p:cNvPr>
          <p:cNvSpPr txBox="1"/>
          <p:nvPr/>
        </p:nvSpPr>
        <p:spPr>
          <a:xfrm>
            <a:off x="492398" y="4351467"/>
            <a:ext cx="1118010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/>
              <a:t>Strategic Planning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2BEFCB2A-FBE5-B858-E7A0-335290C3068B}"/>
              </a:ext>
            </a:extLst>
          </p:cNvPr>
          <p:cNvCxnSpPr>
            <a:cxnSpLocks/>
          </p:cNvCxnSpPr>
          <p:nvPr/>
        </p:nvCxnSpPr>
        <p:spPr>
          <a:xfrm>
            <a:off x="163017" y="4097429"/>
            <a:ext cx="32123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5B6A7259-2888-D0F5-20A9-E24640D5947B}"/>
              </a:ext>
            </a:extLst>
          </p:cNvPr>
          <p:cNvCxnSpPr>
            <a:cxnSpLocks/>
          </p:cNvCxnSpPr>
          <p:nvPr/>
        </p:nvCxnSpPr>
        <p:spPr>
          <a:xfrm>
            <a:off x="163017" y="4449594"/>
            <a:ext cx="32123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52963BD0-8B1C-6C55-DFED-C09F06BE8092}"/>
              </a:ext>
            </a:extLst>
          </p:cNvPr>
          <p:cNvCxnSpPr>
            <a:cxnSpLocks/>
          </p:cNvCxnSpPr>
          <p:nvPr/>
        </p:nvCxnSpPr>
        <p:spPr>
          <a:xfrm>
            <a:off x="4096297" y="3561112"/>
            <a:ext cx="18934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A34D8D3F-091A-20C6-6AEB-DADCD3E56B97}"/>
              </a:ext>
            </a:extLst>
          </p:cNvPr>
          <p:cNvCxnSpPr>
            <a:cxnSpLocks/>
          </p:cNvCxnSpPr>
          <p:nvPr/>
        </p:nvCxnSpPr>
        <p:spPr>
          <a:xfrm>
            <a:off x="4520846" y="1160684"/>
            <a:ext cx="0" cy="11570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87955106-B060-E3FE-8C12-FBF6C0C39E82}"/>
              </a:ext>
            </a:extLst>
          </p:cNvPr>
          <p:cNvCxnSpPr>
            <a:cxnSpLocks/>
          </p:cNvCxnSpPr>
          <p:nvPr/>
        </p:nvCxnSpPr>
        <p:spPr>
          <a:xfrm>
            <a:off x="4520846" y="1419234"/>
            <a:ext cx="32123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DE998884-51DE-99FF-8D90-2F1B53B85768}"/>
              </a:ext>
            </a:extLst>
          </p:cNvPr>
          <p:cNvCxnSpPr>
            <a:cxnSpLocks/>
          </p:cNvCxnSpPr>
          <p:nvPr/>
        </p:nvCxnSpPr>
        <p:spPr>
          <a:xfrm>
            <a:off x="4520846" y="1869419"/>
            <a:ext cx="32123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42406E3D-8CE3-E7C4-1E8F-BD419CDF7163}"/>
              </a:ext>
            </a:extLst>
          </p:cNvPr>
          <p:cNvCxnSpPr>
            <a:cxnSpLocks/>
          </p:cNvCxnSpPr>
          <p:nvPr/>
        </p:nvCxnSpPr>
        <p:spPr>
          <a:xfrm>
            <a:off x="4520846" y="2317728"/>
            <a:ext cx="32123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2D0671B2-906E-21CA-8E1E-49A5DA82C2E6}"/>
              </a:ext>
            </a:extLst>
          </p:cNvPr>
          <p:cNvSpPr txBox="1"/>
          <p:nvPr/>
        </p:nvSpPr>
        <p:spPr>
          <a:xfrm>
            <a:off x="5057098" y="40469"/>
            <a:ext cx="201583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/>
              <a:t>Home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95FE6A7F-B72A-4075-8EEF-AA15576D9533}"/>
              </a:ext>
            </a:extLst>
          </p:cNvPr>
          <p:cNvSpPr txBox="1"/>
          <p:nvPr/>
        </p:nvSpPr>
        <p:spPr>
          <a:xfrm>
            <a:off x="441446" y="806847"/>
            <a:ext cx="1238248" cy="3657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/>
              <a:t>About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D97F9B46-6788-03F0-8A60-362599FD79E3}"/>
              </a:ext>
            </a:extLst>
          </p:cNvPr>
          <p:cNvSpPr txBox="1"/>
          <p:nvPr/>
        </p:nvSpPr>
        <p:spPr>
          <a:xfrm>
            <a:off x="6858512" y="806847"/>
            <a:ext cx="1908097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/>
              <a:t>What’s New*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B8CC99F-FDDF-2D84-A7D5-C9C1EF74C5DB}"/>
              </a:ext>
            </a:extLst>
          </p:cNvPr>
          <p:cNvSpPr txBox="1"/>
          <p:nvPr/>
        </p:nvSpPr>
        <p:spPr>
          <a:xfrm>
            <a:off x="10678027" y="806847"/>
            <a:ext cx="1461824" cy="3657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/>
              <a:t>Experts^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548AE482-9319-EBF5-9BC1-75F076F6642B}"/>
              </a:ext>
            </a:extLst>
          </p:cNvPr>
          <p:cNvCxnSpPr>
            <a:cxnSpLocks/>
          </p:cNvCxnSpPr>
          <p:nvPr/>
        </p:nvCxnSpPr>
        <p:spPr>
          <a:xfrm flipV="1">
            <a:off x="1051403" y="612470"/>
            <a:ext cx="10272367" cy="1530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99DF78D1-B494-8565-3140-C684DF2CCED8}"/>
              </a:ext>
            </a:extLst>
          </p:cNvPr>
          <p:cNvCxnSpPr>
            <a:cxnSpLocks/>
          </p:cNvCxnSpPr>
          <p:nvPr/>
        </p:nvCxnSpPr>
        <p:spPr>
          <a:xfrm>
            <a:off x="1053784" y="620629"/>
            <a:ext cx="1" cy="1828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AD9656A6-E654-F757-9FD0-782BC67307E9}"/>
              </a:ext>
            </a:extLst>
          </p:cNvPr>
          <p:cNvCxnSpPr/>
          <p:nvPr/>
        </p:nvCxnSpPr>
        <p:spPr>
          <a:xfrm>
            <a:off x="3023048" y="628729"/>
            <a:ext cx="1" cy="1828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F8976D8F-553E-F141-0F40-59FBC5AA00CB}"/>
              </a:ext>
            </a:extLst>
          </p:cNvPr>
          <p:cNvCxnSpPr/>
          <p:nvPr/>
        </p:nvCxnSpPr>
        <p:spPr>
          <a:xfrm>
            <a:off x="5476447" y="617232"/>
            <a:ext cx="1" cy="1828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4D76EDA4-1CF9-6877-2374-E80FA50B71B5}"/>
              </a:ext>
            </a:extLst>
          </p:cNvPr>
          <p:cNvCxnSpPr/>
          <p:nvPr/>
        </p:nvCxnSpPr>
        <p:spPr>
          <a:xfrm>
            <a:off x="11321389" y="615128"/>
            <a:ext cx="1" cy="1828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FCF22718-2DE1-0D44-86DE-B5F2973CA775}"/>
              </a:ext>
            </a:extLst>
          </p:cNvPr>
          <p:cNvSpPr txBox="1"/>
          <p:nvPr/>
        </p:nvSpPr>
        <p:spPr>
          <a:xfrm>
            <a:off x="9050568" y="795350"/>
            <a:ext cx="1423879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/>
              <a:t>Projects^</a:t>
            </a:r>
            <a:endParaRPr lang="en-US" sz="160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DAB59686-70DF-7BAD-C7C7-8E7B5C6FA476}"/>
              </a:ext>
            </a:extLst>
          </p:cNvPr>
          <p:cNvSpPr txBox="1"/>
          <p:nvPr/>
        </p:nvSpPr>
        <p:spPr>
          <a:xfrm>
            <a:off x="4468531" y="806847"/>
            <a:ext cx="169548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/>
              <a:t>Opportunities^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B748865C-7A94-F108-5D9A-2447DE8CF1A1}"/>
              </a:ext>
            </a:extLst>
          </p:cNvPr>
          <p:cNvCxnSpPr/>
          <p:nvPr/>
        </p:nvCxnSpPr>
        <p:spPr>
          <a:xfrm>
            <a:off x="7751678" y="618930"/>
            <a:ext cx="1" cy="1828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E76B2C01-E07B-28B0-7622-BED3683D2567}"/>
              </a:ext>
            </a:extLst>
          </p:cNvPr>
          <p:cNvCxnSpPr/>
          <p:nvPr/>
        </p:nvCxnSpPr>
        <p:spPr>
          <a:xfrm>
            <a:off x="9707879" y="612470"/>
            <a:ext cx="1" cy="1828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319BA6C9-E150-690B-E06C-1AF0EEDA9E34}"/>
              </a:ext>
            </a:extLst>
          </p:cNvPr>
          <p:cNvSpPr txBox="1"/>
          <p:nvPr/>
        </p:nvSpPr>
        <p:spPr>
          <a:xfrm>
            <a:off x="2633827" y="1350428"/>
            <a:ext cx="1453638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1200"/>
              <a:t>Join the CW CESU</a:t>
            </a:r>
            <a:endParaRPr lang="en-US" sz="1200" strike="sngStrike"/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34165731-9A20-6A0A-1DA8-E6B1A0F03479}"/>
              </a:ext>
            </a:extLst>
          </p:cNvPr>
          <p:cNvCxnSpPr>
            <a:cxnSpLocks/>
            <a:stCxn id="114" idx="1"/>
          </p:cNvCxnSpPr>
          <p:nvPr/>
        </p:nvCxnSpPr>
        <p:spPr>
          <a:xfrm flipH="1">
            <a:off x="164606" y="989727"/>
            <a:ext cx="27684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ECE86A2-1471-859E-FEA5-DB75E6023316}"/>
              </a:ext>
            </a:extLst>
          </p:cNvPr>
          <p:cNvCxnSpPr>
            <a:cxnSpLocks/>
          </p:cNvCxnSpPr>
          <p:nvPr/>
        </p:nvCxnSpPr>
        <p:spPr>
          <a:xfrm>
            <a:off x="170622" y="989727"/>
            <a:ext cx="0" cy="38589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73A5900F-12B5-6174-BA5A-EF0F21B98774}"/>
              </a:ext>
            </a:extLst>
          </p:cNvPr>
          <p:cNvSpPr txBox="1"/>
          <p:nvPr/>
        </p:nvSpPr>
        <p:spPr>
          <a:xfrm>
            <a:off x="7245860" y="2211760"/>
            <a:ext cx="1804705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Other Announcements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EC40E2FF-3B4C-166F-E46D-03960C3926EA}"/>
              </a:ext>
            </a:extLst>
          </p:cNvPr>
          <p:cNvCxnSpPr>
            <a:cxnSpLocks/>
          </p:cNvCxnSpPr>
          <p:nvPr/>
        </p:nvCxnSpPr>
        <p:spPr>
          <a:xfrm>
            <a:off x="6924624" y="2349494"/>
            <a:ext cx="321239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55960895-40CB-64FF-998E-84024E88829B}"/>
              </a:ext>
            </a:extLst>
          </p:cNvPr>
          <p:cNvSpPr txBox="1"/>
          <p:nvPr/>
        </p:nvSpPr>
        <p:spPr>
          <a:xfrm>
            <a:off x="118849" y="6135035"/>
            <a:ext cx="5764591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400"/>
              <a:t>*Categorized Posts</a:t>
            </a:r>
          </a:p>
          <a:p>
            <a:r>
              <a:rPr lang="en-US" sz="1400"/>
              <a:t>^Dynamic Custom Content Type</a:t>
            </a:r>
          </a:p>
          <a:p>
            <a:r>
              <a:rPr lang="en-US" sz="1400" baseline="30000"/>
              <a:t>+</a:t>
            </a:r>
            <a:r>
              <a:rPr lang="en-US" sz="1400"/>
              <a:t>Include ability to tag/label as CESU-related vs. open funding opportunities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001108FE-B78D-7FFD-ABAB-C589B814BA92}"/>
              </a:ext>
            </a:extLst>
          </p:cNvPr>
          <p:cNvSpPr txBox="1"/>
          <p:nvPr/>
        </p:nvSpPr>
        <p:spPr>
          <a:xfrm>
            <a:off x="2438243" y="820982"/>
            <a:ext cx="1238248" cy="3657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/>
              <a:t>How To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A68B21D7-BC54-2C4A-7F6A-B1EDC62CF8E1}"/>
              </a:ext>
            </a:extLst>
          </p:cNvPr>
          <p:cNvSpPr txBox="1"/>
          <p:nvPr/>
        </p:nvSpPr>
        <p:spPr>
          <a:xfrm>
            <a:off x="323986" y="2682050"/>
            <a:ext cx="1380779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CW CESU Partners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2B02E20-0C8B-0267-D4E1-37B6D7080D21}"/>
              </a:ext>
            </a:extLst>
          </p:cNvPr>
          <p:cNvCxnSpPr>
            <a:cxnSpLocks/>
          </p:cNvCxnSpPr>
          <p:nvPr/>
        </p:nvCxnSpPr>
        <p:spPr>
          <a:xfrm>
            <a:off x="2473208" y="1183926"/>
            <a:ext cx="0" cy="159896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B3DB474E-9FE9-0741-42EB-13EB3CD81F52}"/>
              </a:ext>
            </a:extLst>
          </p:cNvPr>
          <p:cNvCxnSpPr>
            <a:cxnSpLocks/>
          </p:cNvCxnSpPr>
          <p:nvPr/>
        </p:nvCxnSpPr>
        <p:spPr>
          <a:xfrm>
            <a:off x="2473208" y="1442476"/>
            <a:ext cx="18288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C993BC22-F79B-48A8-1396-431E6C989235}"/>
              </a:ext>
            </a:extLst>
          </p:cNvPr>
          <p:cNvCxnSpPr>
            <a:cxnSpLocks/>
          </p:cNvCxnSpPr>
          <p:nvPr/>
        </p:nvCxnSpPr>
        <p:spPr>
          <a:xfrm>
            <a:off x="2473208" y="1892661"/>
            <a:ext cx="18288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2F6453F6-265F-ACE9-55E9-878CAFAA8DAD}"/>
              </a:ext>
            </a:extLst>
          </p:cNvPr>
          <p:cNvCxnSpPr>
            <a:cxnSpLocks/>
          </p:cNvCxnSpPr>
          <p:nvPr/>
        </p:nvCxnSpPr>
        <p:spPr>
          <a:xfrm>
            <a:off x="2473208" y="2340970"/>
            <a:ext cx="18288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E79B5343-4601-C2E6-4FF0-65DCE1150A70}"/>
              </a:ext>
            </a:extLst>
          </p:cNvPr>
          <p:cNvCxnSpPr>
            <a:cxnSpLocks/>
          </p:cNvCxnSpPr>
          <p:nvPr/>
        </p:nvCxnSpPr>
        <p:spPr>
          <a:xfrm>
            <a:off x="2480319" y="2782890"/>
            <a:ext cx="18288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63EAA828-3BEB-9CC9-4D05-350220C64950}"/>
              </a:ext>
            </a:extLst>
          </p:cNvPr>
          <p:cNvSpPr txBox="1"/>
          <p:nvPr/>
        </p:nvSpPr>
        <p:spPr>
          <a:xfrm>
            <a:off x="4838387" y="1729408"/>
            <a:ext cx="1974812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Employment Opportunities</a:t>
            </a:r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7B9CEDFA-53BC-4F8A-C9B9-62595057724B}"/>
              </a:ext>
            </a:extLst>
          </p:cNvPr>
          <p:cNvCxnSpPr>
            <a:cxnSpLocks/>
          </p:cNvCxnSpPr>
          <p:nvPr/>
        </p:nvCxnSpPr>
        <p:spPr>
          <a:xfrm flipH="1">
            <a:off x="4034874" y="2782017"/>
            <a:ext cx="6825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E3E261D-7E9E-F9CF-4360-2F56A1AF95A2}"/>
              </a:ext>
            </a:extLst>
          </p:cNvPr>
          <p:cNvCxnSpPr>
            <a:cxnSpLocks/>
          </p:cNvCxnSpPr>
          <p:nvPr/>
        </p:nvCxnSpPr>
        <p:spPr>
          <a:xfrm>
            <a:off x="4103120" y="2782017"/>
            <a:ext cx="0" cy="77909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146">
            <a:extLst>
              <a:ext uri="{FF2B5EF4-FFF2-40B4-BE49-F238E27FC236}">
                <a16:creationId xmlns:a16="http://schemas.microsoft.com/office/drawing/2014/main" id="{9E4F34FD-8ECA-1E1C-1DC1-D72BB8DD3B1C}"/>
              </a:ext>
            </a:extLst>
          </p:cNvPr>
          <p:cNvSpPr txBox="1"/>
          <p:nvPr/>
        </p:nvSpPr>
        <p:spPr>
          <a:xfrm>
            <a:off x="4838602" y="2158271"/>
            <a:ext cx="1695481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/>
              <a:t>Student Opportunities</a:t>
            </a:r>
          </a:p>
        </p:txBody>
      </p: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6FD3497E-6807-9ED3-91A0-A51F5583642D}"/>
              </a:ext>
            </a:extLst>
          </p:cNvPr>
          <p:cNvCxnSpPr>
            <a:cxnSpLocks/>
          </p:cNvCxnSpPr>
          <p:nvPr/>
        </p:nvCxnSpPr>
        <p:spPr>
          <a:xfrm>
            <a:off x="6050554" y="2440707"/>
            <a:ext cx="0" cy="11635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2CF56B10-90D5-A5F4-BE17-7335EB6EDA8F}"/>
              </a:ext>
            </a:extLst>
          </p:cNvPr>
          <p:cNvCxnSpPr>
            <a:cxnSpLocks/>
          </p:cNvCxnSpPr>
          <p:nvPr/>
        </p:nvCxnSpPr>
        <p:spPr>
          <a:xfrm>
            <a:off x="6050554" y="2699257"/>
            <a:ext cx="32123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547065FA-3BA7-93DA-2D8F-B99651BAC3D1}"/>
              </a:ext>
            </a:extLst>
          </p:cNvPr>
          <p:cNvCxnSpPr>
            <a:cxnSpLocks/>
          </p:cNvCxnSpPr>
          <p:nvPr/>
        </p:nvCxnSpPr>
        <p:spPr>
          <a:xfrm>
            <a:off x="6050554" y="3149442"/>
            <a:ext cx="32123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76DE91A6-F4B3-16B5-4FCC-51A28539A1E8}"/>
              </a:ext>
            </a:extLst>
          </p:cNvPr>
          <p:cNvCxnSpPr>
            <a:cxnSpLocks/>
          </p:cNvCxnSpPr>
          <p:nvPr/>
        </p:nvCxnSpPr>
        <p:spPr>
          <a:xfrm>
            <a:off x="6050554" y="3603459"/>
            <a:ext cx="32123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:a16="http://schemas.microsoft.com/office/drawing/2014/main" id="{F52B0D00-B6E6-826C-A3F1-27EC52432AEC}"/>
              </a:ext>
            </a:extLst>
          </p:cNvPr>
          <p:cNvSpPr txBox="1"/>
          <p:nvPr/>
        </p:nvSpPr>
        <p:spPr>
          <a:xfrm>
            <a:off x="6371792" y="3011982"/>
            <a:ext cx="930387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50"/>
              <a:t>Fellowships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C0E4CC3-7FA3-EC47-F663-12E99CBAC066}"/>
              </a:ext>
            </a:extLst>
          </p:cNvPr>
          <p:cNvSpPr txBox="1"/>
          <p:nvPr/>
        </p:nvSpPr>
        <p:spPr>
          <a:xfrm>
            <a:off x="6371792" y="2568451"/>
            <a:ext cx="930386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50"/>
              <a:t>Awards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CD142A8E-3C60-4445-9819-2E100D1C795F}"/>
              </a:ext>
            </a:extLst>
          </p:cNvPr>
          <p:cNvSpPr txBox="1"/>
          <p:nvPr/>
        </p:nvSpPr>
        <p:spPr>
          <a:xfrm>
            <a:off x="492397" y="4737096"/>
            <a:ext cx="1492813" cy="2462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/>
              <a:t>CESU National Network</a:t>
            </a:r>
          </a:p>
        </p:txBody>
      </p: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CCD07854-1386-3999-5714-0064A570A392}"/>
              </a:ext>
            </a:extLst>
          </p:cNvPr>
          <p:cNvCxnSpPr>
            <a:cxnSpLocks/>
          </p:cNvCxnSpPr>
          <p:nvPr/>
        </p:nvCxnSpPr>
        <p:spPr>
          <a:xfrm>
            <a:off x="179347" y="4848641"/>
            <a:ext cx="32123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83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91" grpId="0" animBg="1"/>
      <p:bldP spid="92" grpId="0" animBg="1"/>
      <p:bldP spid="93" grpId="0" animBg="1"/>
      <p:bldP spid="97" grpId="0" animBg="1"/>
      <p:bldP spid="98" grpId="0" animBg="1"/>
      <p:bldP spid="99" grpId="0" animBg="1"/>
      <p:bldP spid="100" grpId="0" animBg="1"/>
      <p:bldP spid="104" grpId="0" animBg="1"/>
      <p:bldP spid="105" grpId="0" animBg="1"/>
      <p:bldP spid="128" grpId="0" animBg="1"/>
      <p:bldP spid="132" grpId="0" animBg="1"/>
      <p:bldP spid="136" grpId="0" animBg="1"/>
      <p:bldP spid="143" grpId="0" animBg="1"/>
      <p:bldP spid="147" grpId="0" animBg="1"/>
      <p:bldP spid="152" grpId="0" animBg="1"/>
      <p:bldP spid="153" grpId="0" animBg="1"/>
      <p:bldP spid="15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383438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Site Mock Ups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349AA5-10BF-0A4B-391E-FE32C2A7A5D3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73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623649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Strategic Plan Goals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7381"/>
            <a:ext cx="8851900" cy="4351338"/>
          </a:xfrm>
        </p:spPr>
        <p:txBody>
          <a:bodyPr>
            <a:normAutofit/>
          </a:bodyPr>
          <a:lstStyle/>
          <a:p>
            <a:r>
              <a:rPr lang="en-US"/>
              <a:t>Facilitate the collaborative ideal of the CESU Network</a:t>
            </a:r>
          </a:p>
          <a:p>
            <a:r>
              <a:rPr lang="en-US"/>
              <a:t>Promote and foster strategic growth</a:t>
            </a:r>
          </a:p>
          <a:p>
            <a:r>
              <a:rPr lang="en-US"/>
              <a:t>Improve justice, equity, diversity, and inclusion</a:t>
            </a:r>
          </a:p>
          <a:p>
            <a:r>
              <a:rPr lang="en-US"/>
              <a:t>Prioritize student engagement</a:t>
            </a:r>
          </a:p>
          <a:p>
            <a:endParaRPr lang="en-US"/>
          </a:p>
          <a:p>
            <a:r>
              <a:rPr lang="en-US">
                <a:hlinkClick r:id="rId3"/>
              </a:rPr>
              <a:t>https://chwacesu.org/chesapeake-watershed-cesu-strategic-plan-2021/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7D4720-E41C-DF7C-DC1C-D5DD344C7574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pattern, square, symmetry, pixel&#10;&#10;Description automatically generated">
            <a:extLst>
              <a:ext uri="{FF2B5EF4-FFF2-40B4-BE49-F238E27FC236}">
                <a16:creationId xmlns:a16="http://schemas.microsoft.com/office/drawing/2014/main" id="{06E4AAD5-8403-B65B-7A9F-3FD20169D5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100" y="4254261"/>
            <a:ext cx="1820413" cy="182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70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383438" cy="1325563"/>
          </a:xfrm>
        </p:spPr>
        <p:txBody>
          <a:bodyPr/>
          <a:lstStyle/>
          <a:p>
            <a:r>
              <a:rPr lang="en-US" dirty="0">
                <a:solidFill>
                  <a:srgbClr val="452162"/>
                </a:solidFill>
                <a:latin typeface="Congenial" panose="02000503040000020004" pitchFamily="2" charset="0"/>
              </a:rPr>
              <a:t>NPS Fellowship Update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349AA5-10BF-0A4B-391E-FE32C2A7A5D3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CE1BC-3BA9-B688-1E2D-8C82B63D7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Expected to be awarded in the next two weeks; will launch in FY 2024</a:t>
            </a:r>
          </a:p>
          <a:p>
            <a:r>
              <a:rPr lang="en-US" dirty="0"/>
              <a:t>Effort to meet goals three and four of the Strategic Plan</a:t>
            </a:r>
          </a:p>
          <a:p>
            <a:r>
              <a:rPr lang="en-US" dirty="0"/>
              <a:t>Inspire other Federal Agencies to consider similar programs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Newsletter coming in July – More on this program, website improvements, Student Awards, Strategic Plan efforts, etc.</a:t>
            </a:r>
          </a:p>
        </p:txBody>
      </p:sp>
    </p:spTree>
    <p:extLst>
      <p:ext uri="{BB962C8B-B14F-4D97-AF65-F5344CB8AC3E}">
        <p14:creationId xmlns:p14="http://schemas.microsoft.com/office/powerpoint/2010/main" val="386797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623649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NPS Fellowship Program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7381"/>
            <a:ext cx="10502900" cy="4351338"/>
          </a:xfrm>
        </p:spPr>
        <p:txBody>
          <a:bodyPr/>
          <a:lstStyle/>
          <a:p>
            <a:r>
              <a:rPr lang="en-US"/>
              <a:t>Help prioritize student engagement</a:t>
            </a:r>
          </a:p>
          <a:p>
            <a:r>
              <a:rPr lang="en-US"/>
              <a:t>Two Activities</a:t>
            </a:r>
          </a:p>
          <a:p>
            <a:pPr lvl="1"/>
            <a:r>
              <a:rPr lang="en-US"/>
              <a:t>Student Fellowships</a:t>
            </a:r>
          </a:p>
          <a:p>
            <a:pPr lvl="1"/>
            <a:r>
              <a:rPr lang="en-US"/>
              <a:t>Virtual Student Research Symposium</a:t>
            </a:r>
          </a:p>
          <a:p>
            <a:r>
              <a:rPr lang="en-US"/>
              <a:t>Engage underserved populations and tribal communities</a:t>
            </a:r>
          </a:p>
          <a:p>
            <a:r>
              <a:rPr lang="en-US"/>
              <a:t>Support work related to climate change</a:t>
            </a:r>
          </a:p>
          <a:p>
            <a:endParaRPr lang="en-US"/>
          </a:p>
          <a:p>
            <a:r>
              <a:rPr lang="en-US"/>
              <a:t>Additional federal partner engagement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7D4720-E41C-DF7C-DC1C-D5DD344C7574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35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623649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NPS Fellowships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7381"/>
            <a:ext cx="10502900" cy="4351338"/>
          </a:xfrm>
        </p:spPr>
        <p:txBody>
          <a:bodyPr/>
          <a:lstStyle/>
          <a:p>
            <a:r>
              <a:rPr lang="en-US"/>
              <a:t>NPS-funded projects (CHWA CESU)</a:t>
            </a:r>
          </a:p>
          <a:p>
            <a:r>
              <a:rPr lang="en-US"/>
              <a:t>Six annual fellowships ($3K each)</a:t>
            </a:r>
          </a:p>
          <a:p>
            <a:pPr lvl="1"/>
            <a:r>
              <a:rPr lang="en-US"/>
              <a:t>Two years</a:t>
            </a:r>
          </a:p>
          <a:p>
            <a:pPr lvl="1"/>
            <a:r>
              <a:rPr lang="en-US"/>
              <a:t>Three per year</a:t>
            </a:r>
          </a:p>
          <a:p>
            <a:r>
              <a:rPr lang="en-US"/>
              <a:t>Priority for members of underrepresented individuals and institutions</a:t>
            </a:r>
          </a:p>
          <a:p>
            <a:r>
              <a:rPr lang="en-US"/>
              <a:t>Priority for projects involving climate change or diversity focus</a:t>
            </a:r>
          </a:p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7D4720-E41C-DF7C-DC1C-D5DD344C7574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91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1800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Virtual Student Research Symposium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7381"/>
            <a:ext cx="10502900" cy="4351338"/>
          </a:xfrm>
        </p:spPr>
        <p:txBody>
          <a:bodyPr/>
          <a:lstStyle/>
          <a:p>
            <a:r>
              <a:rPr lang="en-US"/>
              <a:t>Year 3</a:t>
            </a:r>
          </a:p>
          <a:p>
            <a:r>
              <a:rPr lang="en-US"/>
              <a:t>Professional development for fellowship recipients and other students involved with CHWA CESU-funded work</a:t>
            </a:r>
          </a:p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7D4720-E41C-DF7C-DC1C-D5DD344C7574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24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1800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Year One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7381"/>
            <a:ext cx="10502900" cy="4351338"/>
          </a:xfrm>
        </p:spPr>
        <p:txBody>
          <a:bodyPr>
            <a:normAutofit/>
          </a:bodyPr>
          <a:lstStyle/>
          <a:p>
            <a:r>
              <a:rPr lang="en-US"/>
              <a:t>Establish fellowship criteria, application requirements, and application deadline</a:t>
            </a:r>
          </a:p>
          <a:p>
            <a:r>
              <a:rPr lang="en-US"/>
              <a:t>Develop application evaluation rubric</a:t>
            </a:r>
          </a:p>
          <a:p>
            <a:r>
              <a:rPr lang="en-US"/>
              <a:t>Advertise/promote</a:t>
            </a:r>
          </a:p>
          <a:p>
            <a:r>
              <a:rPr lang="en-US"/>
              <a:t>Establish a review committee (Volunteers?)</a:t>
            </a:r>
          </a:p>
          <a:p>
            <a:r>
              <a:rPr lang="en-US"/>
              <a:t>Make Awards</a:t>
            </a:r>
          </a:p>
          <a:p>
            <a:r>
              <a:rPr lang="en-US"/>
              <a:t>Exit interviews with recipients at year-end</a:t>
            </a:r>
          </a:p>
          <a:p>
            <a:r>
              <a:rPr lang="en-US"/>
              <a:t>Assess and make adjustments for year two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7D4720-E41C-DF7C-DC1C-D5DD344C7574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87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1800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Year Two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7381"/>
            <a:ext cx="10502900" cy="4351338"/>
          </a:xfrm>
        </p:spPr>
        <p:txBody>
          <a:bodyPr>
            <a:normAutofit/>
          </a:bodyPr>
          <a:lstStyle/>
          <a:p>
            <a:r>
              <a:rPr lang="en-US"/>
              <a:t>Advertising</a:t>
            </a:r>
          </a:p>
          <a:p>
            <a:r>
              <a:rPr lang="en-US"/>
              <a:t>Re-establish review committee </a:t>
            </a:r>
          </a:p>
          <a:p>
            <a:r>
              <a:rPr lang="en-US"/>
              <a:t>Make Awards</a:t>
            </a:r>
          </a:p>
          <a:p>
            <a:r>
              <a:rPr lang="en-US"/>
              <a:t>Exit interviews with recipients at year-end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7D4720-E41C-DF7C-DC1C-D5DD344C7574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984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1800" cy="1325563"/>
          </a:xfrm>
        </p:spPr>
        <p:txBody>
          <a:bodyPr/>
          <a:lstStyle/>
          <a:p>
            <a:r>
              <a:rPr lang="en-US">
                <a:solidFill>
                  <a:srgbClr val="452162"/>
                </a:solidFill>
                <a:latin typeface="Congenial" panose="02000503040000020004" pitchFamily="2" charset="0"/>
              </a:rPr>
              <a:t>Year Three</a:t>
            </a:r>
            <a:endParaRPr lang="en-US" dirty="0">
              <a:solidFill>
                <a:srgbClr val="452162"/>
              </a:solidFill>
              <a:latin typeface="Congenial" panose="0200050304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7381"/>
            <a:ext cx="10502900" cy="4351338"/>
          </a:xfrm>
        </p:spPr>
        <p:txBody>
          <a:bodyPr>
            <a:normAutofit/>
          </a:bodyPr>
          <a:lstStyle/>
          <a:p>
            <a:r>
              <a:rPr lang="en-US"/>
              <a:t>Virtual Student Research Symposium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7D4720-E41C-DF7C-DC1C-D5DD344C7574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736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623649" cy="1325563"/>
          </a:xfrm>
        </p:spPr>
        <p:txBody>
          <a:bodyPr/>
          <a:lstStyle/>
          <a:p>
            <a:r>
              <a:rPr lang="en-US" dirty="0">
                <a:solidFill>
                  <a:srgbClr val="452162"/>
                </a:solidFill>
                <a:latin typeface="Congenial" panose="02000503040000020004" pitchFamily="2" charset="0"/>
              </a:rPr>
              <a:t>Experts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7381"/>
            <a:ext cx="8573219" cy="4351338"/>
          </a:xfrm>
        </p:spPr>
        <p:txBody>
          <a:bodyPr/>
          <a:lstStyle/>
          <a:p>
            <a:r>
              <a:rPr lang="en-US"/>
              <a:t>Embedded live view from Projects Database for Expert Profiles</a:t>
            </a:r>
          </a:p>
          <a:p>
            <a:r>
              <a:rPr lang="en-US"/>
              <a:t>https://chwacesu.org/experts_database/</a:t>
            </a:r>
            <a:endParaRPr lang="en-US" dirty="0"/>
          </a:p>
        </p:txBody>
      </p:sp>
      <p:pic>
        <p:nvPicPr>
          <p:cNvPr id="6" name="Picture 5" descr="A picture containing pattern, square, symmetry, lilac&#10;&#10;Description automatically generated">
            <a:extLst>
              <a:ext uri="{FF2B5EF4-FFF2-40B4-BE49-F238E27FC236}">
                <a16:creationId xmlns:a16="http://schemas.microsoft.com/office/drawing/2014/main" id="{2C549C90-687C-8298-5C18-A4FBC0D7E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111" y="2840906"/>
            <a:ext cx="1992702" cy="199270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7D4720-E41C-DF7C-DC1C-D5DD344C7574}"/>
              </a:ext>
            </a:extLst>
          </p:cNvPr>
          <p:cNvCxnSpPr/>
          <p:nvPr/>
        </p:nvCxnSpPr>
        <p:spPr>
          <a:xfrm>
            <a:off x="1052423" y="1587262"/>
            <a:ext cx="685800" cy="0"/>
          </a:xfrm>
          <a:prstGeom prst="line">
            <a:avLst/>
          </a:prstGeom>
          <a:ln w="76200">
            <a:solidFill>
              <a:srgbClr val="6F7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13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</TotalTime>
  <Words>949</Words>
  <Application>Microsoft Office PowerPoint</Application>
  <PresentationFormat>Widescreen</PresentationFormat>
  <Paragraphs>175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Congenial</vt:lpstr>
      <vt:lpstr>Office Theme</vt:lpstr>
      <vt:lpstr>CHWA CESU Improvements</vt:lpstr>
      <vt:lpstr>Strategic Plan Goals</vt:lpstr>
      <vt:lpstr>NPS Fellowship Program</vt:lpstr>
      <vt:lpstr>NPS Fellowships</vt:lpstr>
      <vt:lpstr>Virtual Student Research Symposium</vt:lpstr>
      <vt:lpstr>Year One</vt:lpstr>
      <vt:lpstr>Year Two</vt:lpstr>
      <vt:lpstr>Year Three</vt:lpstr>
      <vt:lpstr>Experts Database</vt:lpstr>
      <vt:lpstr>PowerPoint Presentation</vt:lpstr>
      <vt:lpstr>CESU Projects</vt:lpstr>
      <vt:lpstr>Individual Projects</vt:lpstr>
      <vt:lpstr>Logo Update</vt:lpstr>
      <vt:lpstr>Current Logo</vt:lpstr>
      <vt:lpstr>Other CESU Logos</vt:lpstr>
      <vt:lpstr>Updated Logo</vt:lpstr>
      <vt:lpstr>Website Redesign</vt:lpstr>
      <vt:lpstr>PowerPoint Presentation</vt:lpstr>
      <vt:lpstr>Site Mock Ups</vt:lpstr>
      <vt:lpstr>NPS Fellowship Update</vt:lpstr>
    </vt:vector>
  </TitlesOfParts>
  <Company>UMCES - 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CHWA CESU  Experts Database</dc:title>
  <dc:creator>Katie Kline</dc:creator>
  <cp:lastModifiedBy>Filer, Danny</cp:lastModifiedBy>
  <cp:revision>29</cp:revision>
  <dcterms:created xsi:type="dcterms:W3CDTF">2018-06-01T14:18:56Z</dcterms:created>
  <dcterms:modified xsi:type="dcterms:W3CDTF">2023-05-19T11:28:50Z</dcterms:modified>
</cp:coreProperties>
</file>